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6" r:id="rId3"/>
    <p:sldId id="292" r:id="rId4"/>
    <p:sldId id="290" r:id="rId5"/>
    <p:sldId id="291" r:id="rId6"/>
    <p:sldId id="275" r:id="rId7"/>
    <p:sldId id="276" r:id="rId8"/>
    <p:sldId id="277" r:id="rId9"/>
    <p:sldId id="287" r:id="rId10"/>
    <p:sldId id="278" r:id="rId11"/>
    <p:sldId id="285" r:id="rId12"/>
    <p:sldId id="284" r:id="rId13"/>
    <p:sldId id="286" r:id="rId14"/>
    <p:sldId id="288" r:id="rId15"/>
    <p:sldId id="293" r:id="rId16"/>
    <p:sldId id="289" r:id="rId17"/>
    <p:sldId id="280" r:id="rId18"/>
    <p:sldId id="281" r:id="rId19"/>
    <p:sldId id="282" r:id="rId20"/>
    <p:sldId id="283"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1"/>
    <p:restoredTop sz="94689"/>
  </p:normalViewPr>
  <p:slideViewPr>
    <p:cSldViewPr snapToGrid="0" snapToObjects="1">
      <p:cViewPr varScale="1">
        <p:scale>
          <a:sx n="128" d="100"/>
          <a:sy n="128"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BD5E9-488E-704F-BB80-A960ED73C975}" type="datetimeFigureOut">
              <a:rPr lang="en-US" smtClean="0"/>
              <a:t>4/6/20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349E3-2446-D74F-A215-EA6D5A6F6D6D}" type="slidenum">
              <a:rPr lang="en-US" smtClean="0"/>
              <a:t>‹#›</a:t>
            </a:fld>
            <a:endParaRPr lang="en-US"/>
          </a:p>
        </p:txBody>
      </p:sp>
    </p:spTree>
    <p:extLst>
      <p:ext uri="{BB962C8B-B14F-4D97-AF65-F5344CB8AC3E}">
        <p14:creationId xmlns:p14="http://schemas.microsoft.com/office/powerpoint/2010/main" val="46596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BC7B-558F-334C-8E89-DF3A68A1AA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597867-DC34-494D-96D9-40A146C8D2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61EE1A-2284-054A-BA48-A02C63DEFCA0}"/>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E07DD1C9-51E4-464B-B57B-EAE80E6FD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DFF28-E180-0D4A-B621-B0C506A5635D}"/>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49787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45B0-BA49-CC4C-BB85-F3E100CD9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9863B-F43A-7440-9BDD-C1336E0CE3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58B4F-EA73-B74E-85FE-2261AAB627DE}"/>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52A59D40-B772-3243-B60B-62A9B7740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9EDBB-E1EF-B243-9913-868818D51655}"/>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40023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A6F38-A9D4-424D-A4CC-2E03B43BF0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99F21D-5C80-D242-8209-589D4C19BE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09441-EE3D-164E-95E7-6AD30F4D4189}"/>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5EF95661-AF85-4D48-9A86-794CCB646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278C1-561A-8D49-94B3-D5D51BC00A16}"/>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54814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A3AB-521B-3C4F-9E55-C91A84182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C82B0F-2DEC-7345-A7A8-A625EA657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8595A-1897-E947-AF61-0A15BB9B8A6B}"/>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FF55A6BD-F070-244B-BDFC-6368B9289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19A1E-AA1D-C249-8887-EEEA4EC01DD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222941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3F76-2F12-6D4D-A4ED-000BC8A43C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6B404E-D261-474D-AF13-76821D734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AE932-CF55-1B4E-869A-0A8E9E629E5A}"/>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2A153A74-7634-4B48-8B27-BA3FF07F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2676F-AD87-8A4E-B9DA-F6DD619D1297}"/>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648599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A4BE-A3EC-4C45-99EF-0D89F6F31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B3BBD-161D-164D-9B99-204248D61E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36E89D-0E49-DE44-9EB4-10F4ECA3EB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7D1321-F612-DF4C-8AFB-6DACFAC5DA8D}"/>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6" name="Footer Placeholder 5">
            <a:extLst>
              <a:ext uri="{FF2B5EF4-FFF2-40B4-BE49-F238E27FC236}">
                <a16:creationId xmlns:a16="http://schemas.microsoft.com/office/drawing/2014/main" id="{F2DA797D-BAA3-8048-BFE5-A602B9278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62A16D-D1E3-7A46-B05F-599689FE437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347883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76DC-A270-8647-8780-9A8EC6A90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75B54-C5AF-6B46-BE4C-BCD8AB20E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CE6720-5026-D847-8AC9-A3F1ACAC9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0CCFB0-454F-514E-9199-F5AC9959C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9782F6-7D2B-3146-B236-154120C67B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4850C-9A90-9F4C-AEAE-F8281F5C151E}"/>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8" name="Footer Placeholder 7">
            <a:extLst>
              <a:ext uri="{FF2B5EF4-FFF2-40B4-BE49-F238E27FC236}">
                <a16:creationId xmlns:a16="http://schemas.microsoft.com/office/drawing/2014/main" id="{A42BE56A-112D-4543-B5F6-8BB3C01A3F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7C8235-D0A2-BD41-96DF-70DE15457A45}"/>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09173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1330-52EA-2D4A-A639-49E8F6002B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9ABAE4-B3EE-804B-AB69-FA6520587E4A}"/>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4" name="Footer Placeholder 3">
            <a:extLst>
              <a:ext uri="{FF2B5EF4-FFF2-40B4-BE49-F238E27FC236}">
                <a16:creationId xmlns:a16="http://schemas.microsoft.com/office/drawing/2014/main" id="{04C75B61-0F4D-F144-9DA5-B6EB6EF2CD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0E141B-544A-E447-BFE8-C4AC6D40B106}"/>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3994577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84DDC-92EF-1141-9085-478F2D298CF3}"/>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3" name="Footer Placeholder 2">
            <a:extLst>
              <a:ext uri="{FF2B5EF4-FFF2-40B4-BE49-F238E27FC236}">
                <a16:creationId xmlns:a16="http://schemas.microsoft.com/office/drawing/2014/main" id="{1D0F54D9-E6E9-B749-BB5C-637B837521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577D3B-FE84-C843-AA52-3198382A2B13}"/>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217256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757A-398E-4547-A3AC-86CAE5EF2B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79AC9-C038-BC4C-B362-1203F3B533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1989D-DA92-1C4F-A315-154DABB79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44EE5C-DEC8-9147-AE13-54F6DFC6F565}"/>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6" name="Footer Placeholder 5">
            <a:extLst>
              <a:ext uri="{FF2B5EF4-FFF2-40B4-BE49-F238E27FC236}">
                <a16:creationId xmlns:a16="http://schemas.microsoft.com/office/drawing/2014/main" id="{5354CD3F-EC16-8D48-94CA-4A1DA3FA8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D7078-CF75-5D45-86AC-825CA0578F89}"/>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3947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D8B5-06C8-2744-B920-AC224901B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4AD8F4-4B91-204A-B5FF-2DF8595074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44A37B-6023-3B45-87D5-34A16BD10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82BBB-DC2D-B441-A7F9-A38AAA032F40}"/>
              </a:ext>
            </a:extLst>
          </p:cNvPr>
          <p:cNvSpPr>
            <a:spLocks noGrp="1"/>
          </p:cNvSpPr>
          <p:nvPr>
            <p:ph type="dt" sz="half" idx="10"/>
          </p:nvPr>
        </p:nvSpPr>
        <p:spPr/>
        <p:txBody>
          <a:bodyPr/>
          <a:lstStyle/>
          <a:p>
            <a:fld id="{FB378038-2941-6B47-9684-0C419DC87E1F}" type="datetimeFigureOut">
              <a:rPr lang="en-US" smtClean="0"/>
              <a:t>4/6/20</a:t>
            </a:fld>
            <a:endParaRPr lang="en-US"/>
          </a:p>
        </p:txBody>
      </p:sp>
      <p:sp>
        <p:nvSpPr>
          <p:cNvPr id="6" name="Footer Placeholder 5">
            <a:extLst>
              <a:ext uri="{FF2B5EF4-FFF2-40B4-BE49-F238E27FC236}">
                <a16:creationId xmlns:a16="http://schemas.microsoft.com/office/drawing/2014/main" id="{ECB200E3-ED56-B042-B39B-4BF37793EF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3127B-20FC-1143-B93C-CCBBD048A074}"/>
              </a:ext>
            </a:extLst>
          </p:cNvPr>
          <p:cNvSpPr>
            <a:spLocks noGrp="1"/>
          </p:cNvSpPr>
          <p:nvPr>
            <p:ph type="sldNum" sz="quarter" idx="12"/>
          </p:nvPr>
        </p:nvSpPr>
        <p:spPr/>
        <p:txBody>
          <a:bodyPr/>
          <a:lstStyle/>
          <a:p>
            <a:fld id="{DCC0AA26-59BA-5E49-BA83-CD3BF35F3A3C}" type="slidenum">
              <a:rPr lang="en-US" smtClean="0"/>
              <a:t>‹#›</a:t>
            </a:fld>
            <a:endParaRPr lang="en-US"/>
          </a:p>
        </p:txBody>
      </p:sp>
    </p:spTree>
    <p:extLst>
      <p:ext uri="{BB962C8B-B14F-4D97-AF65-F5344CB8AC3E}">
        <p14:creationId xmlns:p14="http://schemas.microsoft.com/office/powerpoint/2010/main" val="164830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6D917-604B-224D-AECD-29F2BA99F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DB5A91-B54A-8A44-BEB2-EBB5128353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C8F99-15EB-B447-8070-E0B902741B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78038-2941-6B47-9684-0C419DC87E1F}" type="datetimeFigureOut">
              <a:rPr lang="en-US" smtClean="0"/>
              <a:t>4/6/20</a:t>
            </a:fld>
            <a:endParaRPr lang="en-US"/>
          </a:p>
        </p:txBody>
      </p:sp>
      <p:sp>
        <p:nvSpPr>
          <p:cNvPr id="5" name="Footer Placeholder 4">
            <a:extLst>
              <a:ext uri="{FF2B5EF4-FFF2-40B4-BE49-F238E27FC236}">
                <a16:creationId xmlns:a16="http://schemas.microsoft.com/office/drawing/2014/main" id="{96E3EEA7-40AC-4044-84EE-5944CF2E5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64DF71-1477-A946-8082-3015C42D2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0AA26-59BA-5E49-BA83-CD3BF35F3A3C}" type="slidenum">
              <a:rPr lang="en-US" smtClean="0"/>
              <a:t>‹#›</a:t>
            </a:fld>
            <a:endParaRPr lang="en-US"/>
          </a:p>
        </p:txBody>
      </p:sp>
    </p:spTree>
    <p:extLst>
      <p:ext uri="{BB962C8B-B14F-4D97-AF65-F5344CB8AC3E}">
        <p14:creationId xmlns:p14="http://schemas.microsoft.com/office/powerpoint/2010/main" val="147818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0289-73BA-D442-98A7-88469C7C5A17}"/>
              </a:ext>
            </a:extLst>
          </p:cNvPr>
          <p:cNvSpPr>
            <a:spLocks noGrp="1"/>
          </p:cNvSpPr>
          <p:nvPr>
            <p:ph type="ctrTitle"/>
          </p:nvPr>
        </p:nvSpPr>
        <p:spPr/>
        <p:txBody>
          <a:bodyPr/>
          <a:lstStyle/>
          <a:p>
            <a:r>
              <a:rPr lang="en-US" dirty="0"/>
              <a:t>Journal Club</a:t>
            </a:r>
          </a:p>
        </p:txBody>
      </p:sp>
      <p:sp>
        <p:nvSpPr>
          <p:cNvPr id="3" name="Subtitle 2">
            <a:extLst>
              <a:ext uri="{FF2B5EF4-FFF2-40B4-BE49-F238E27FC236}">
                <a16:creationId xmlns:a16="http://schemas.microsoft.com/office/drawing/2014/main" id="{4F0B2B6D-8785-1C4B-B55E-2D04CC736AA4}"/>
              </a:ext>
            </a:extLst>
          </p:cNvPr>
          <p:cNvSpPr>
            <a:spLocks noGrp="1"/>
          </p:cNvSpPr>
          <p:nvPr>
            <p:ph type="subTitle" idx="1"/>
          </p:nvPr>
        </p:nvSpPr>
        <p:spPr/>
        <p:txBody>
          <a:bodyPr/>
          <a:lstStyle/>
          <a:p>
            <a:r>
              <a:rPr lang="en-US" dirty="0"/>
              <a:t>Jack McDonnell</a:t>
            </a:r>
          </a:p>
          <a:p>
            <a:endParaRPr lang="en-US" sz="1600" dirty="0"/>
          </a:p>
          <a:p>
            <a:r>
              <a:rPr lang="en-US" sz="1600" dirty="0"/>
              <a:t>April 7, 2020</a:t>
            </a:r>
          </a:p>
          <a:p>
            <a:endParaRPr lang="en-US" dirty="0"/>
          </a:p>
        </p:txBody>
      </p:sp>
    </p:spTree>
    <p:extLst>
      <p:ext uri="{BB962C8B-B14F-4D97-AF65-F5344CB8AC3E}">
        <p14:creationId xmlns:p14="http://schemas.microsoft.com/office/powerpoint/2010/main" val="311035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ECFE-5412-8E42-AFDB-A12D0D4DC4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CDED08-E7BC-0943-9DA1-D0FBCBFC0D4F}"/>
              </a:ext>
            </a:extLst>
          </p:cNvPr>
          <p:cNvSpPr>
            <a:spLocks noGrp="1"/>
          </p:cNvSpPr>
          <p:nvPr>
            <p:ph idx="1"/>
          </p:nvPr>
        </p:nvSpPr>
        <p:spPr/>
        <p:txBody>
          <a:bodyPr/>
          <a:lstStyle/>
          <a:p>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9C0838BE-C99F-5745-A1C3-EBD4A3DD7BF9}"/>
              </a:ext>
            </a:extLst>
          </p:cNvPr>
          <p:cNvPicPr>
            <a:picLocks noChangeAspect="1"/>
          </p:cNvPicPr>
          <p:nvPr/>
        </p:nvPicPr>
        <p:blipFill>
          <a:blip r:embed="rId2"/>
          <a:stretch>
            <a:fillRect/>
          </a:stretch>
        </p:blipFill>
        <p:spPr>
          <a:xfrm>
            <a:off x="2355574" y="6418"/>
            <a:ext cx="7444410" cy="6811819"/>
          </a:xfrm>
          <a:prstGeom prst="rect">
            <a:avLst/>
          </a:prstGeom>
        </p:spPr>
      </p:pic>
    </p:spTree>
    <p:extLst>
      <p:ext uri="{BB962C8B-B14F-4D97-AF65-F5344CB8AC3E}">
        <p14:creationId xmlns:p14="http://schemas.microsoft.com/office/powerpoint/2010/main" val="170360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9071-6364-1943-8DEA-4BF7655F8E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925FCB-EDC5-2E46-A56C-C2C550425887}"/>
              </a:ext>
            </a:extLst>
          </p:cNvPr>
          <p:cNvSpPr>
            <a:spLocks noGrp="1"/>
          </p:cNvSpPr>
          <p:nvPr>
            <p:ph idx="1"/>
          </p:nvPr>
        </p:nvSpPr>
        <p:spPr/>
        <p:txBody>
          <a:bodyPr/>
          <a:lstStyle/>
          <a:p>
            <a:endParaRPr lang="en-US" dirty="0"/>
          </a:p>
        </p:txBody>
      </p:sp>
      <p:pic>
        <p:nvPicPr>
          <p:cNvPr id="5" name="Picture 4" descr="A close up of a map&#10;&#10;Description automatically generated">
            <a:extLst>
              <a:ext uri="{FF2B5EF4-FFF2-40B4-BE49-F238E27FC236}">
                <a16:creationId xmlns:a16="http://schemas.microsoft.com/office/drawing/2014/main" id="{6AD09E6F-665C-B946-9232-D0EE21B2923C}"/>
              </a:ext>
            </a:extLst>
          </p:cNvPr>
          <p:cNvPicPr>
            <a:picLocks noChangeAspect="1"/>
          </p:cNvPicPr>
          <p:nvPr/>
        </p:nvPicPr>
        <p:blipFill>
          <a:blip r:embed="rId2"/>
          <a:stretch>
            <a:fillRect/>
          </a:stretch>
        </p:blipFill>
        <p:spPr>
          <a:xfrm>
            <a:off x="1907869" y="0"/>
            <a:ext cx="8376262" cy="6858000"/>
          </a:xfrm>
          <a:prstGeom prst="rect">
            <a:avLst/>
          </a:prstGeom>
        </p:spPr>
      </p:pic>
      <p:sp>
        <p:nvSpPr>
          <p:cNvPr id="6" name="TextBox 5">
            <a:extLst>
              <a:ext uri="{FF2B5EF4-FFF2-40B4-BE49-F238E27FC236}">
                <a16:creationId xmlns:a16="http://schemas.microsoft.com/office/drawing/2014/main" id="{774B5DA7-FAB7-9B4D-B02E-D50FAA4CC4E5}"/>
              </a:ext>
            </a:extLst>
          </p:cNvPr>
          <p:cNvSpPr txBox="1"/>
          <p:nvPr/>
        </p:nvSpPr>
        <p:spPr>
          <a:xfrm>
            <a:off x="954156" y="2653748"/>
            <a:ext cx="1133061" cy="369332"/>
          </a:xfrm>
          <a:prstGeom prst="rect">
            <a:avLst/>
          </a:prstGeom>
          <a:noFill/>
        </p:spPr>
        <p:txBody>
          <a:bodyPr wrap="square" rtlCol="0">
            <a:spAutoFit/>
          </a:bodyPr>
          <a:lstStyle/>
          <a:p>
            <a:r>
              <a:rPr lang="en-US" dirty="0">
                <a:solidFill>
                  <a:srgbClr val="FF0000"/>
                </a:solidFill>
              </a:rPr>
              <a:t>N = 7?</a:t>
            </a:r>
          </a:p>
        </p:txBody>
      </p:sp>
    </p:spTree>
    <p:extLst>
      <p:ext uri="{BB962C8B-B14F-4D97-AF65-F5344CB8AC3E}">
        <p14:creationId xmlns:p14="http://schemas.microsoft.com/office/powerpoint/2010/main" val="247104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4143-F5B3-8141-A74B-2F53E7EC53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AD8B26-D7D3-A24C-B39B-38764EF8483A}"/>
              </a:ext>
            </a:extLst>
          </p:cNvPr>
          <p:cNvSpPr>
            <a:spLocks noGrp="1"/>
          </p:cNvSpPr>
          <p:nvPr>
            <p:ph idx="1"/>
          </p:nvPr>
        </p:nvSpPr>
        <p:spPr/>
        <p:txBody>
          <a:bodyPr/>
          <a:lstStyle/>
          <a:p>
            <a:endParaRPr lang="en-US"/>
          </a:p>
        </p:txBody>
      </p:sp>
      <p:pic>
        <p:nvPicPr>
          <p:cNvPr id="5" name="Picture 4" descr="A close up of a piece of paper&#10;&#10;Description automatically generated">
            <a:extLst>
              <a:ext uri="{FF2B5EF4-FFF2-40B4-BE49-F238E27FC236}">
                <a16:creationId xmlns:a16="http://schemas.microsoft.com/office/drawing/2014/main" id="{962F0F7D-856A-1849-90AC-787B994E58FF}"/>
              </a:ext>
            </a:extLst>
          </p:cNvPr>
          <p:cNvPicPr>
            <a:picLocks noChangeAspect="1"/>
          </p:cNvPicPr>
          <p:nvPr/>
        </p:nvPicPr>
        <p:blipFill>
          <a:blip r:embed="rId2"/>
          <a:stretch>
            <a:fillRect/>
          </a:stretch>
        </p:blipFill>
        <p:spPr>
          <a:xfrm>
            <a:off x="2214201" y="0"/>
            <a:ext cx="7796697" cy="6887240"/>
          </a:xfrm>
          <a:prstGeom prst="rect">
            <a:avLst/>
          </a:prstGeom>
        </p:spPr>
      </p:pic>
    </p:spTree>
    <p:extLst>
      <p:ext uri="{BB962C8B-B14F-4D97-AF65-F5344CB8AC3E}">
        <p14:creationId xmlns:p14="http://schemas.microsoft.com/office/powerpoint/2010/main" val="136918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0D43-3D1E-9C4C-8C60-F5508F6DCE94}"/>
              </a:ext>
            </a:extLst>
          </p:cNvPr>
          <p:cNvSpPr>
            <a:spLocks noGrp="1"/>
          </p:cNvSpPr>
          <p:nvPr>
            <p:ph type="title"/>
          </p:nvPr>
        </p:nvSpPr>
        <p:spPr/>
        <p:txBody>
          <a:bodyPr/>
          <a:lstStyle/>
          <a:p>
            <a:r>
              <a:rPr lang="en-US" dirty="0"/>
              <a:t>Murine in vivo</a:t>
            </a:r>
          </a:p>
        </p:txBody>
      </p:sp>
      <p:sp>
        <p:nvSpPr>
          <p:cNvPr id="3" name="Content Placeholder 2">
            <a:extLst>
              <a:ext uri="{FF2B5EF4-FFF2-40B4-BE49-F238E27FC236}">
                <a16:creationId xmlns:a16="http://schemas.microsoft.com/office/drawing/2014/main" id="{653B6AD7-7C4D-4C43-B06F-AD08B9B4428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5386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7E38-A89C-4B41-9C11-826E73D9B7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5ED3F-EE64-D545-82E5-CB91709BE925}"/>
              </a:ext>
            </a:extLst>
          </p:cNvPr>
          <p:cNvSpPr>
            <a:spLocks noGrp="1"/>
          </p:cNvSpPr>
          <p:nvPr>
            <p:ph idx="1"/>
          </p:nvPr>
        </p:nvSpPr>
        <p:spPr/>
        <p:txBody>
          <a:bodyPr/>
          <a:lstStyle/>
          <a:p>
            <a:endParaRPr lang="en-US"/>
          </a:p>
        </p:txBody>
      </p:sp>
      <p:pic>
        <p:nvPicPr>
          <p:cNvPr id="5" name="Picture 4" descr="A close up of text on a black background&#10;&#10;Description automatically generated">
            <a:extLst>
              <a:ext uri="{FF2B5EF4-FFF2-40B4-BE49-F238E27FC236}">
                <a16:creationId xmlns:a16="http://schemas.microsoft.com/office/drawing/2014/main" id="{5C225580-C86E-5A47-B2CA-1D8DAB82D686}"/>
              </a:ext>
            </a:extLst>
          </p:cNvPr>
          <p:cNvPicPr>
            <a:picLocks noChangeAspect="1"/>
          </p:cNvPicPr>
          <p:nvPr/>
        </p:nvPicPr>
        <p:blipFill>
          <a:blip r:embed="rId2"/>
          <a:stretch>
            <a:fillRect/>
          </a:stretch>
        </p:blipFill>
        <p:spPr>
          <a:xfrm>
            <a:off x="2930105" y="0"/>
            <a:ext cx="6331789" cy="6858000"/>
          </a:xfrm>
          <a:prstGeom prst="rect">
            <a:avLst/>
          </a:prstGeom>
        </p:spPr>
      </p:pic>
    </p:spTree>
    <p:extLst>
      <p:ext uri="{BB962C8B-B14F-4D97-AF65-F5344CB8AC3E}">
        <p14:creationId xmlns:p14="http://schemas.microsoft.com/office/powerpoint/2010/main" val="204085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77C0-3031-8C43-B9C0-16F8EC2E3D30}"/>
              </a:ext>
            </a:extLst>
          </p:cNvPr>
          <p:cNvSpPr>
            <a:spLocks noGrp="1"/>
          </p:cNvSpPr>
          <p:nvPr>
            <p:ph type="title"/>
          </p:nvPr>
        </p:nvSpPr>
        <p:spPr/>
        <p:txBody>
          <a:bodyPr/>
          <a:lstStyle/>
          <a:p>
            <a:r>
              <a:rPr lang="en-US" dirty="0"/>
              <a:t>Human in vivo</a:t>
            </a:r>
          </a:p>
        </p:txBody>
      </p:sp>
      <p:sp>
        <p:nvSpPr>
          <p:cNvPr id="3" name="Content Placeholder 2">
            <a:extLst>
              <a:ext uri="{FF2B5EF4-FFF2-40B4-BE49-F238E27FC236}">
                <a16:creationId xmlns:a16="http://schemas.microsoft.com/office/drawing/2014/main" id="{7037B5AE-DA7D-0841-9A3F-6D8377C261B8}"/>
              </a:ext>
            </a:extLst>
          </p:cNvPr>
          <p:cNvSpPr>
            <a:spLocks noGrp="1"/>
          </p:cNvSpPr>
          <p:nvPr>
            <p:ph idx="1"/>
          </p:nvPr>
        </p:nvSpPr>
        <p:spPr/>
        <p:txBody>
          <a:bodyPr/>
          <a:lstStyle/>
          <a:p>
            <a:r>
              <a:rPr lang="en-US" dirty="0"/>
              <a:t>Actually, 3 separate studies</a:t>
            </a:r>
          </a:p>
        </p:txBody>
      </p:sp>
    </p:spTree>
    <p:extLst>
      <p:ext uri="{BB962C8B-B14F-4D97-AF65-F5344CB8AC3E}">
        <p14:creationId xmlns:p14="http://schemas.microsoft.com/office/powerpoint/2010/main" val="267525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61EF-5DC3-F74C-8E89-03225A49F5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B5EEB-D691-324F-B77B-93B9C5ACFA67}"/>
              </a:ext>
            </a:extLst>
          </p:cNvPr>
          <p:cNvSpPr>
            <a:spLocks noGrp="1"/>
          </p:cNvSpPr>
          <p:nvPr>
            <p:ph idx="1"/>
          </p:nvPr>
        </p:nvSpPr>
        <p:spPr/>
        <p:txBody>
          <a:bodyPr/>
          <a:lstStyle/>
          <a:p>
            <a:endParaRPr lang="en-US"/>
          </a:p>
        </p:txBody>
      </p:sp>
      <p:pic>
        <p:nvPicPr>
          <p:cNvPr id="5" name="Picture 4" descr="A close up of a map&#10;&#10;Description automatically generated">
            <a:extLst>
              <a:ext uri="{FF2B5EF4-FFF2-40B4-BE49-F238E27FC236}">
                <a16:creationId xmlns:a16="http://schemas.microsoft.com/office/drawing/2014/main" id="{5A737A0E-92FA-554D-A87F-4BDBCDB6D1BA}"/>
              </a:ext>
            </a:extLst>
          </p:cNvPr>
          <p:cNvPicPr>
            <a:picLocks noChangeAspect="1"/>
          </p:cNvPicPr>
          <p:nvPr/>
        </p:nvPicPr>
        <p:blipFill>
          <a:blip r:embed="rId2"/>
          <a:stretch>
            <a:fillRect/>
          </a:stretch>
        </p:blipFill>
        <p:spPr>
          <a:xfrm>
            <a:off x="1952625" y="0"/>
            <a:ext cx="8286750" cy="6858000"/>
          </a:xfrm>
          <a:prstGeom prst="rect">
            <a:avLst/>
          </a:prstGeom>
        </p:spPr>
      </p:pic>
    </p:spTree>
    <p:extLst>
      <p:ext uri="{BB962C8B-B14F-4D97-AF65-F5344CB8AC3E}">
        <p14:creationId xmlns:p14="http://schemas.microsoft.com/office/powerpoint/2010/main" val="2753336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FCDB-9890-9B45-A17C-FF557E85D9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9AC9F0-EEEF-894C-9C4F-5A5A41B3665B}"/>
              </a:ext>
            </a:extLst>
          </p:cNvPr>
          <p:cNvSpPr>
            <a:spLocks noGrp="1"/>
          </p:cNvSpPr>
          <p:nvPr>
            <p:ph idx="1"/>
          </p:nvPr>
        </p:nvSpPr>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D3A052B0-5850-594E-B241-FF19998FE4E1}"/>
              </a:ext>
            </a:extLst>
          </p:cNvPr>
          <p:cNvPicPr>
            <a:picLocks noChangeAspect="1"/>
          </p:cNvPicPr>
          <p:nvPr/>
        </p:nvPicPr>
        <p:blipFill>
          <a:blip r:embed="rId2"/>
          <a:stretch>
            <a:fillRect/>
          </a:stretch>
        </p:blipFill>
        <p:spPr>
          <a:xfrm>
            <a:off x="1270659" y="35999"/>
            <a:ext cx="9690265" cy="6813836"/>
          </a:xfrm>
          <a:prstGeom prst="rect">
            <a:avLst/>
          </a:prstGeom>
        </p:spPr>
      </p:pic>
      <p:sp>
        <p:nvSpPr>
          <p:cNvPr id="6" name="TextBox 5">
            <a:extLst>
              <a:ext uri="{FF2B5EF4-FFF2-40B4-BE49-F238E27FC236}">
                <a16:creationId xmlns:a16="http://schemas.microsoft.com/office/drawing/2014/main" id="{19988E82-2EB1-D841-B2D8-C395EAA49B60}"/>
              </a:ext>
            </a:extLst>
          </p:cNvPr>
          <p:cNvSpPr txBox="1"/>
          <p:nvPr/>
        </p:nvSpPr>
        <p:spPr>
          <a:xfrm>
            <a:off x="378569" y="2488810"/>
            <a:ext cx="1351721" cy="954107"/>
          </a:xfrm>
          <a:prstGeom prst="rect">
            <a:avLst/>
          </a:prstGeom>
          <a:noFill/>
        </p:spPr>
        <p:txBody>
          <a:bodyPr wrap="square" rtlCol="0">
            <a:spAutoFit/>
          </a:bodyPr>
          <a:lstStyle/>
          <a:p>
            <a:r>
              <a:rPr lang="en-US" sz="2800" dirty="0">
                <a:solidFill>
                  <a:srgbClr val="FF0000"/>
                </a:solidFill>
              </a:rPr>
              <a:t>109 words!</a:t>
            </a:r>
          </a:p>
        </p:txBody>
      </p:sp>
    </p:spTree>
    <p:extLst>
      <p:ext uri="{BB962C8B-B14F-4D97-AF65-F5344CB8AC3E}">
        <p14:creationId xmlns:p14="http://schemas.microsoft.com/office/powerpoint/2010/main" val="56725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AE65-0ED5-9E4E-9A46-C84139BC2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013D68-3124-BB48-A538-E19658E88F4E}"/>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FF0000"/>
                </a:solidFill>
              </a:rPr>
              <a:t>166 words!</a:t>
            </a:r>
          </a:p>
        </p:txBody>
      </p:sp>
      <p:pic>
        <p:nvPicPr>
          <p:cNvPr id="5" name="Picture 4" descr="A close up of text on a white background&#10;&#10;Description automatically generated">
            <a:extLst>
              <a:ext uri="{FF2B5EF4-FFF2-40B4-BE49-F238E27FC236}">
                <a16:creationId xmlns:a16="http://schemas.microsoft.com/office/drawing/2014/main" id="{74607656-1B69-BE41-AC5F-EB3CCFBDA2B1}"/>
              </a:ext>
            </a:extLst>
          </p:cNvPr>
          <p:cNvPicPr>
            <a:picLocks noChangeAspect="1"/>
          </p:cNvPicPr>
          <p:nvPr/>
        </p:nvPicPr>
        <p:blipFill>
          <a:blip r:embed="rId2"/>
          <a:stretch>
            <a:fillRect/>
          </a:stretch>
        </p:blipFill>
        <p:spPr>
          <a:xfrm>
            <a:off x="2695699" y="-13699"/>
            <a:ext cx="6787072" cy="6871699"/>
          </a:xfrm>
          <a:prstGeom prst="rect">
            <a:avLst/>
          </a:prstGeom>
        </p:spPr>
      </p:pic>
    </p:spTree>
    <p:extLst>
      <p:ext uri="{BB962C8B-B14F-4D97-AF65-F5344CB8AC3E}">
        <p14:creationId xmlns:p14="http://schemas.microsoft.com/office/powerpoint/2010/main" val="517952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3382-AF93-E74B-8489-875A7727FF8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81596F5-F5A2-6548-AF11-F558C1374616}"/>
              </a:ext>
            </a:extLst>
          </p:cNvPr>
          <p:cNvSpPr>
            <a:spLocks noGrp="1"/>
          </p:cNvSpPr>
          <p:nvPr>
            <p:ph idx="1"/>
          </p:nvPr>
        </p:nvSpPr>
        <p:spPr/>
        <p:txBody>
          <a:bodyPr/>
          <a:lstStyle/>
          <a:p>
            <a:r>
              <a:rPr lang="en-US" dirty="0"/>
              <a:t>109/166 * 100 = 65.7%</a:t>
            </a:r>
          </a:p>
          <a:p>
            <a:r>
              <a:rPr lang="en-US" dirty="0"/>
              <a:t>Authors used 65.7% of the words they used describing conflicts of interest to discuss their statistical process</a:t>
            </a:r>
          </a:p>
          <a:p>
            <a:r>
              <a:rPr lang="en-US" dirty="0"/>
              <a:t>In a study that combines 5 methodologically distinct separate studies</a:t>
            </a:r>
          </a:p>
          <a:p>
            <a:pPr lvl="1"/>
            <a:r>
              <a:rPr lang="en-US" dirty="0"/>
              <a:t>Human cells in vitro, mouse model, big epidemiology study, 8 nonallergic rhinitis cohort, and experimental pollen challenge</a:t>
            </a:r>
          </a:p>
          <a:p>
            <a:endParaRPr lang="en-US" dirty="0"/>
          </a:p>
        </p:txBody>
      </p:sp>
    </p:spTree>
    <p:extLst>
      <p:ext uri="{BB962C8B-B14F-4D97-AF65-F5344CB8AC3E}">
        <p14:creationId xmlns:p14="http://schemas.microsoft.com/office/powerpoint/2010/main" val="2224206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E72DD74-4364-F243-8140-1357D724A5C2}"/>
              </a:ext>
            </a:extLst>
          </p:cNvPr>
          <p:cNvSpPr>
            <a:spLocks noGrp="1"/>
          </p:cNvSpPr>
          <p:nvPr>
            <p:ph type="subTitle" idx="1"/>
          </p:nvPr>
        </p:nvSpPr>
        <p:spPr/>
        <p:txBody>
          <a:bodyPr/>
          <a:lstStyle/>
          <a:p>
            <a:endParaRPr lang="en-US" dirty="0"/>
          </a:p>
          <a:p>
            <a:endParaRPr lang="en-US" dirty="0"/>
          </a:p>
        </p:txBody>
      </p:sp>
      <p:sp>
        <p:nvSpPr>
          <p:cNvPr id="4" name="Text Box 1">
            <a:extLst>
              <a:ext uri="{FF2B5EF4-FFF2-40B4-BE49-F238E27FC236}">
                <a16:creationId xmlns:a16="http://schemas.microsoft.com/office/drawing/2014/main" id="{0D7FBDAB-44F4-BF48-8BAB-3FD4E7F9BCC5}"/>
              </a:ext>
            </a:extLst>
          </p:cNvPr>
          <p:cNvSpPr txBox="1">
            <a:spLocks noGrp="1" noChangeArrowheads="1"/>
          </p:cNvSpPr>
          <p:nvPr>
            <p:ph type="ctrTitle"/>
          </p:nvPr>
        </p:nvSpPr>
        <p:spPr bwMode="auto">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9pPr>
          </a:lstStyle>
          <a:p>
            <a:pPr algn="ctr">
              <a:spcAft>
                <a:spcPts val="3188"/>
              </a:spcAft>
            </a:pPr>
            <a:endParaRPr lang="en-US" altLang="en-US" sz="1000" dirty="0">
              <a:solidFill>
                <a:schemeClr val="tx1"/>
              </a:solidFill>
            </a:endParaRPr>
          </a:p>
        </p:txBody>
      </p:sp>
      <p:pic>
        <p:nvPicPr>
          <p:cNvPr id="5" name="Picture 4" descr="A screenshot of a cell phone&#10;&#10;Description automatically generated">
            <a:extLst>
              <a:ext uri="{FF2B5EF4-FFF2-40B4-BE49-F238E27FC236}">
                <a16:creationId xmlns:a16="http://schemas.microsoft.com/office/drawing/2014/main" id="{244F2E45-6CAC-814A-9ED6-174CA1F560E7}"/>
              </a:ext>
            </a:extLst>
          </p:cNvPr>
          <p:cNvPicPr>
            <a:picLocks noChangeAspect="1"/>
          </p:cNvPicPr>
          <p:nvPr/>
        </p:nvPicPr>
        <p:blipFill>
          <a:blip r:embed="rId2"/>
          <a:stretch>
            <a:fillRect/>
          </a:stretch>
        </p:blipFill>
        <p:spPr>
          <a:xfrm>
            <a:off x="0" y="531102"/>
            <a:ext cx="12192000" cy="5795795"/>
          </a:xfrm>
          <a:prstGeom prst="rect">
            <a:avLst/>
          </a:prstGeom>
        </p:spPr>
      </p:pic>
    </p:spTree>
    <p:extLst>
      <p:ext uri="{BB962C8B-B14F-4D97-AF65-F5344CB8AC3E}">
        <p14:creationId xmlns:p14="http://schemas.microsoft.com/office/powerpoint/2010/main" val="161610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7026-1A2D-614B-ACF6-00F0103E0C0E}"/>
              </a:ext>
            </a:extLst>
          </p:cNvPr>
          <p:cNvSpPr>
            <a:spLocks noGrp="1"/>
          </p:cNvSpPr>
          <p:nvPr>
            <p:ph type="title"/>
          </p:nvPr>
        </p:nvSpPr>
        <p:spPr/>
        <p:txBody>
          <a:bodyPr/>
          <a:lstStyle/>
          <a:p>
            <a:r>
              <a:rPr lang="en-US" dirty="0"/>
              <a:t>Suggestion for reproducible science</a:t>
            </a:r>
          </a:p>
        </p:txBody>
      </p:sp>
      <p:sp>
        <p:nvSpPr>
          <p:cNvPr id="3" name="Content Placeholder 2">
            <a:extLst>
              <a:ext uri="{FF2B5EF4-FFF2-40B4-BE49-F238E27FC236}">
                <a16:creationId xmlns:a16="http://schemas.microsoft.com/office/drawing/2014/main" id="{42D36C2F-29B3-E846-9494-49CA28E45014}"/>
              </a:ext>
            </a:extLst>
          </p:cNvPr>
          <p:cNvSpPr>
            <a:spLocks noGrp="1"/>
          </p:cNvSpPr>
          <p:nvPr>
            <p:ph idx="1"/>
          </p:nvPr>
        </p:nvSpPr>
        <p:spPr/>
        <p:txBody>
          <a:bodyPr/>
          <a:lstStyle/>
          <a:p>
            <a:r>
              <a:rPr lang="en-US" dirty="0"/>
              <a:t>Spend at least as much time on your statistical methods section as you do on your conflicts of interest</a:t>
            </a:r>
          </a:p>
        </p:txBody>
      </p:sp>
    </p:spTree>
    <p:extLst>
      <p:ext uri="{BB962C8B-B14F-4D97-AF65-F5344CB8AC3E}">
        <p14:creationId xmlns:p14="http://schemas.microsoft.com/office/powerpoint/2010/main" val="3721803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15FE-0523-9443-9F75-4D9534AB708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F3CFC99-A6FE-304B-90A3-373990CB56E0}"/>
              </a:ext>
            </a:extLst>
          </p:cNvPr>
          <p:cNvSpPr>
            <a:spLocks noGrp="1"/>
          </p:cNvSpPr>
          <p:nvPr>
            <p:ph idx="1"/>
          </p:nvPr>
        </p:nvSpPr>
        <p:spPr/>
        <p:txBody>
          <a:bodyPr/>
          <a:lstStyle/>
          <a:p>
            <a:r>
              <a:rPr lang="en-US" dirty="0"/>
              <a:t>There is some evidence that pollen may dampen innate immune response to viral infections</a:t>
            </a:r>
          </a:p>
          <a:p>
            <a:r>
              <a:rPr lang="en-US" dirty="0"/>
              <a:t>Well done study from basic science perspective</a:t>
            </a:r>
          </a:p>
          <a:p>
            <a:r>
              <a:rPr lang="en-US" dirty="0"/>
              <a:t>Would need to explore these associations further with a larger, more statistically rigorous study  </a:t>
            </a:r>
          </a:p>
          <a:p>
            <a:r>
              <a:rPr lang="en-US" dirty="0"/>
              <a:t>Authors’ conclusion is overstated:</a:t>
            </a:r>
          </a:p>
          <a:p>
            <a:pPr marL="0" indent="0">
              <a:buNone/>
            </a:pPr>
            <a:endParaRPr lang="en-US" dirty="0"/>
          </a:p>
        </p:txBody>
      </p:sp>
      <p:pic>
        <p:nvPicPr>
          <p:cNvPr id="5" name="Picture 4" descr="A picture containing close, holding, bird, people&#10;&#10;Description automatically generated">
            <a:extLst>
              <a:ext uri="{FF2B5EF4-FFF2-40B4-BE49-F238E27FC236}">
                <a16:creationId xmlns:a16="http://schemas.microsoft.com/office/drawing/2014/main" id="{981722AD-E141-4642-9829-1288E1492A68}"/>
              </a:ext>
            </a:extLst>
          </p:cNvPr>
          <p:cNvPicPr>
            <a:picLocks noChangeAspect="1"/>
          </p:cNvPicPr>
          <p:nvPr/>
        </p:nvPicPr>
        <p:blipFill>
          <a:blip r:embed="rId2"/>
          <a:stretch>
            <a:fillRect/>
          </a:stretch>
        </p:blipFill>
        <p:spPr>
          <a:xfrm>
            <a:off x="838200" y="4673399"/>
            <a:ext cx="8572500" cy="1130300"/>
          </a:xfrm>
          <a:prstGeom prst="rect">
            <a:avLst/>
          </a:prstGeom>
        </p:spPr>
      </p:pic>
    </p:spTree>
    <p:extLst>
      <p:ext uri="{BB962C8B-B14F-4D97-AF65-F5344CB8AC3E}">
        <p14:creationId xmlns:p14="http://schemas.microsoft.com/office/powerpoint/2010/main" val="108285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A7B50-D7F0-5748-9D90-F8221033FB89}"/>
              </a:ext>
            </a:extLst>
          </p:cNvPr>
          <p:cNvSpPr>
            <a:spLocks noGrp="1"/>
          </p:cNvSpPr>
          <p:nvPr>
            <p:ph type="title"/>
          </p:nvPr>
        </p:nvSpPr>
        <p:spPr/>
        <p:txBody>
          <a:bodyPr/>
          <a:lstStyle/>
          <a:p>
            <a:r>
              <a:rPr lang="en-US" dirty="0"/>
              <a:t>First . . . a brief tangent – some thoughts on reading scientific literature</a:t>
            </a:r>
          </a:p>
        </p:txBody>
      </p:sp>
      <p:sp>
        <p:nvSpPr>
          <p:cNvPr id="3" name="Content Placeholder 2">
            <a:extLst>
              <a:ext uri="{FF2B5EF4-FFF2-40B4-BE49-F238E27FC236}">
                <a16:creationId xmlns:a16="http://schemas.microsoft.com/office/drawing/2014/main" id="{1B8D13D8-400E-7949-B3B3-CF5A9F5F5CCE}"/>
              </a:ext>
            </a:extLst>
          </p:cNvPr>
          <p:cNvSpPr>
            <a:spLocks noGrp="1"/>
          </p:cNvSpPr>
          <p:nvPr>
            <p:ph idx="1"/>
          </p:nvPr>
        </p:nvSpPr>
        <p:spPr/>
        <p:txBody>
          <a:bodyPr/>
          <a:lstStyle/>
          <a:p>
            <a:endParaRPr lang="en-US" dirty="0"/>
          </a:p>
        </p:txBody>
      </p:sp>
      <p:pic>
        <p:nvPicPr>
          <p:cNvPr id="5" name="Picture 4" descr="A screenshot of a cell phone in the water&#10;&#10;Description automatically generated">
            <a:extLst>
              <a:ext uri="{FF2B5EF4-FFF2-40B4-BE49-F238E27FC236}">
                <a16:creationId xmlns:a16="http://schemas.microsoft.com/office/drawing/2014/main" id="{B729D257-3E4E-6B4C-BC91-BD9587BE6EDD}"/>
              </a:ext>
            </a:extLst>
          </p:cNvPr>
          <p:cNvPicPr>
            <a:picLocks noChangeAspect="1"/>
          </p:cNvPicPr>
          <p:nvPr/>
        </p:nvPicPr>
        <p:blipFill>
          <a:blip r:embed="rId2"/>
          <a:stretch>
            <a:fillRect/>
          </a:stretch>
        </p:blipFill>
        <p:spPr>
          <a:xfrm>
            <a:off x="2656573" y="1585488"/>
            <a:ext cx="6006164" cy="5272512"/>
          </a:xfrm>
          <a:prstGeom prst="rect">
            <a:avLst/>
          </a:prstGeom>
        </p:spPr>
      </p:pic>
    </p:spTree>
    <p:extLst>
      <p:ext uri="{BB962C8B-B14F-4D97-AF65-F5344CB8AC3E}">
        <p14:creationId xmlns:p14="http://schemas.microsoft.com/office/powerpoint/2010/main" val="230745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0613-2B67-8042-B4A0-219C478A57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1F03EE-B3C6-2944-B727-299A9EC4390E}"/>
              </a:ext>
            </a:extLst>
          </p:cNvPr>
          <p:cNvSpPr>
            <a:spLocks noGrp="1"/>
          </p:cNvSpPr>
          <p:nvPr>
            <p:ph idx="1"/>
          </p:nvPr>
        </p:nvSpPr>
        <p:spPr/>
        <p:txBody>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9B0ADAE9-7002-3449-905E-B6EE260F2704}"/>
              </a:ext>
            </a:extLst>
          </p:cNvPr>
          <p:cNvPicPr>
            <a:picLocks noChangeAspect="1"/>
          </p:cNvPicPr>
          <p:nvPr/>
        </p:nvPicPr>
        <p:blipFill>
          <a:blip r:embed="rId2"/>
          <a:stretch>
            <a:fillRect/>
          </a:stretch>
        </p:blipFill>
        <p:spPr>
          <a:xfrm>
            <a:off x="2552222" y="0"/>
            <a:ext cx="7087556" cy="6858000"/>
          </a:xfrm>
          <a:prstGeom prst="rect">
            <a:avLst/>
          </a:prstGeom>
        </p:spPr>
      </p:pic>
    </p:spTree>
    <p:extLst>
      <p:ext uri="{BB962C8B-B14F-4D97-AF65-F5344CB8AC3E}">
        <p14:creationId xmlns:p14="http://schemas.microsoft.com/office/powerpoint/2010/main" val="50219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458E-0805-2147-B180-A0EB8EA1A5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5EC780-E43B-5045-905B-153FFAF6AB29}"/>
              </a:ext>
            </a:extLst>
          </p:cNvPr>
          <p:cNvSpPr>
            <a:spLocks noGrp="1"/>
          </p:cNvSpPr>
          <p:nvPr>
            <p:ph idx="1"/>
          </p:nvPr>
        </p:nvSpPr>
        <p:spPr/>
        <p:txBody>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4F77BE73-BBD9-264E-8506-CBB72050DEBA}"/>
              </a:ext>
            </a:extLst>
          </p:cNvPr>
          <p:cNvPicPr>
            <a:picLocks noChangeAspect="1"/>
          </p:cNvPicPr>
          <p:nvPr/>
        </p:nvPicPr>
        <p:blipFill>
          <a:blip r:embed="rId2"/>
          <a:stretch>
            <a:fillRect/>
          </a:stretch>
        </p:blipFill>
        <p:spPr>
          <a:xfrm>
            <a:off x="101600" y="488950"/>
            <a:ext cx="11988800" cy="5880100"/>
          </a:xfrm>
          <a:prstGeom prst="rect">
            <a:avLst/>
          </a:prstGeom>
        </p:spPr>
      </p:pic>
    </p:spTree>
    <p:extLst>
      <p:ext uri="{BB962C8B-B14F-4D97-AF65-F5344CB8AC3E}">
        <p14:creationId xmlns:p14="http://schemas.microsoft.com/office/powerpoint/2010/main" val="319558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A2D4A-5B60-5B4E-89B2-326E6C76F1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779B0D-EF07-1D42-9B3D-3996353A5AEB}"/>
              </a:ext>
            </a:extLst>
          </p:cNvPr>
          <p:cNvSpPr>
            <a:spLocks noGrp="1"/>
          </p:cNvSpPr>
          <p:nvPr>
            <p:ph idx="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8D9FED9E-EF38-FD49-8F60-520C2B4D54B7}"/>
              </a:ext>
            </a:extLst>
          </p:cNvPr>
          <p:cNvPicPr>
            <a:picLocks noChangeAspect="1"/>
          </p:cNvPicPr>
          <p:nvPr/>
        </p:nvPicPr>
        <p:blipFill>
          <a:blip r:embed="rId2"/>
          <a:stretch>
            <a:fillRect/>
          </a:stretch>
        </p:blipFill>
        <p:spPr>
          <a:xfrm>
            <a:off x="609600" y="349250"/>
            <a:ext cx="10972800" cy="6159500"/>
          </a:xfrm>
          <a:prstGeom prst="rect">
            <a:avLst/>
          </a:prstGeom>
        </p:spPr>
      </p:pic>
    </p:spTree>
    <p:extLst>
      <p:ext uri="{BB962C8B-B14F-4D97-AF65-F5344CB8AC3E}">
        <p14:creationId xmlns:p14="http://schemas.microsoft.com/office/powerpoint/2010/main" val="144566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60C5-1F1D-2040-9E07-2CB41FFF02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268616-D8EB-124B-BA88-F630F88253F2}"/>
              </a:ext>
            </a:extLst>
          </p:cNvPr>
          <p:cNvSpPr>
            <a:spLocks noGrp="1"/>
          </p:cNvSpPr>
          <p:nvPr>
            <p:ph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8C9411B-5711-FB49-BB27-AB7056B5B317}"/>
              </a:ext>
            </a:extLst>
          </p:cNvPr>
          <p:cNvPicPr>
            <a:picLocks noChangeAspect="1"/>
          </p:cNvPicPr>
          <p:nvPr/>
        </p:nvPicPr>
        <p:blipFill>
          <a:blip r:embed="rId2"/>
          <a:stretch>
            <a:fillRect/>
          </a:stretch>
        </p:blipFill>
        <p:spPr>
          <a:xfrm>
            <a:off x="832376" y="0"/>
            <a:ext cx="10527248" cy="6858000"/>
          </a:xfrm>
          <a:prstGeom prst="rect">
            <a:avLst/>
          </a:prstGeom>
        </p:spPr>
      </p:pic>
    </p:spTree>
    <p:extLst>
      <p:ext uri="{BB962C8B-B14F-4D97-AF65-F5344CB8AC3E}">
        <p14:creationId xmlns:p14="http://schemas.microsoft.com/office/powerpoint/2010/main" val="13811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8207-D48C-EF43-9536-4056E838AC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9E7894-F20D-9B46-BD8C-B653B8D885C5}"/>
              </a:ext>
            </a:extLst>
          </p:cNvPr>
          <p:cNvSpPr>
            <a:spLocks noGrp="1"/>
          </p:cNvSpPr>
          <p:nvPr>
            <p:ph idx="1"/>
          </p:nvPr>
        </p:nvSpPr>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9164C5C8-34F6-AB47-A14C-ADD1ED41236B}"/>
              </a:ext>
            </a:extLst>
          </p:cNvPr>
          <p:cNvPicPr>
            <a:picLocks noChangeAspect="1"/>
          </p:cNvPicPr>
          <p:nvPr/>
        </p:nvPicPr>
        <p:blipFill>
          <a:blip r:embed="rId2"/>
          <a:stretch>
            <a:fillRect/>
          </a:stretch>
        </p:blipFill>
        <p:spPr>
          <a:xfrm>
            <a:off x="0" y="649941"/>
            <a:ext cx="12192000" cy="5558118"/>
          </a:xfrm>
          <a:prstGeom prst="rect">
            <a:avLst/>
          </a:prstGeom>
        </p:spPr>
      </p:pic>
    </p:spTree>
    <p:extLst>
      <p:ext uri="{BB962C8B-B14F-4D97-AF65-F5344CB8AC3E}">
        <p14:creationId xmlns:p14="http://schemas.microsoft.com/office/powerpoint/2010/main" val="59335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3CF7-9EF5-8D4B-903E-DB992F06596E}"/>
              </a:ext>
            </a:extLst>
          </p:cNvPr>
          <p:cNvSpPr>
            <a:spLocks noGrp="1"/>
          </p:cNvSpPr>
          <p:nvPr>
            <p:ph type="title"/>
          </p:nvPr>
        </p:nvSpPr>
        <p:spPr/>
        <p:txBody>
          <a:bodyPr/>
          <a:lstStyle/>
          <a:p>
            <a:r>
              <a:rPr lang="en-US" dirty="0"/>
              <a:t>Human cells – in vitro</a:t>
            </a:r>
          </a:p>
        </p:txBody>
      </p:sp>
      <p:sp>
        <p:nvSpPr>
          <p:cNvPr id="3" name="Content Placeholder 2">
            <a:extLst>
              <a:ext uri="{FF2B5EF4-FFF2-40B4-BE49-F238E27FC236}">
                <a16:creationId xmlns:a16="http://schemas.microsoft.com/office/drawing/2014/main" id="{EB15AD78-B7CD-7947-BE80-3052851E220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63986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169</Words>
  <Application>Microsoft Macintosh PowerPoint</Application>
  <PresentationFormat>Widescreen</PresentationFormat>
  <Paragraphs>26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Arial</vt:lpstr>
      <vt:lpstr>Calibri</vt:lpstr>
      <vt:lpstr>Calibri Light</vt:lpstr>
      <vt:lpstr>Office Theme</vt:lpstr>
      <vt:lpstr>Journal Club</vt:lpstr>
      <vt:lpstr>PowerPoint Presentation</vt:lpstr>
      <vt:lpstr>First . . . a brief tangent – some thoughts on reading scientific literature</vt:lpstr>
      <vt:lpstr>PowerPoint Presentation</vt:lpstr>
      <vt:lpstr>PowerPoint Presentation</vt:lpstr>
      <vt:lpstr>PowerPoint Presentation</vt:lpstr>
      <vt:lpstr>PowerPoint Presentation</vt:lpstr>
      <vt:lpstr>PowerPoint Presentation</vt:lpstr>
      <vt:lpstr>Human cells – in vitro</vt:lpstr>
      <vt:lpstr>PowerPoint Presentation</vt:lpstr>
      <vt:lpstr>PowerPoint Presentation</vt:lpstr>
      <vt:lpstr>PowerPoint Presentation</vt:lpstr>
      <vt:lpstr>Murine in vivo</vt:lpstr>
      <vt:lpstr>PowerPoint Presentation</vt:lpstr>
      <vt:lpstr>Human in vivo</vt:lpstr>
      <vt:lpstr>PowerPoint Presentation</vt:lpstr>
      <vt:lpstr>PowerPoint Presentation</vt:lpstr>
      <vt:lpstr>PowerPoint Presentation</vt:lpstr>
      <vt:lpstr>PowerPoint Presentation</vt:lpstr>
      <vt:lpstr>Suggestion for reproducible science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Epicutaneous immunotherapy for the treatment of peanut allergy in children and young adults  Stacie M. Jones, MD, Scott H. Sicherer, MD, A. Wesley Burks, MD, Donald Y.M. Leung, MD, Robert W. Lindblad, MD, Peter Dawson, PhD, Alice K. Henning, MS, M. Cecilia Berin, PhD, David Chiang, MSc, Brian P. Vickery, MD, Robbie D. Pesek, MD, Christine B. Cho, MD, Wendy F. Davidson, PhD, Marshall Plaut, MD, Hugh A. Sampson, MD, Robert A. Wood, MD  Journal of Allergy and Clinical Immunology  Volume 139, Issue 4, Pages 1242-1252.e9 (April 2017)  DOI: 10.1016/j.jaci.2016.08.017</dc:title>
  <dc:creator>John McDonnell</dc:creator>
  <cp:lastModifiedBy>John McDonnell</cp:lastModifiedBy>
  <cp:revision>48</cp:revision>
  <dcterms:created xsi:type="dcterms:W3CDTF">2020-01-11T15:19:03Z</dcterms:created>
  <dcterms:modified xsi:type="dcterms:W3CDTF">2020-04-06T18:40:28Z</dcterms:modified>
</cp:coreProperties>
</file>